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6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1408" y="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75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416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541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6769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52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25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256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0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99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736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14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E62A0-BF53-463F-A869-38E42C85B52F}" type="datetimeFigureOut">
              <a:rPr lang="en-GB" smtClean="0"/>
              <a:t>03/11/2020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2E547-5CCE-4AE4-ACBF-129AB578F02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782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Volume of Tetrahedron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21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66" y="1800021"/>
            <a:ext cx="8912269" cy="3257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74174" y="569372"/>
            <a:ext cx="51956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Volume of Tetrahedron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84362" y="5063317"/>
                <a:ext cx="7609776" cy="1315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Hints: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Determine the area of triangle ABC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Determine the distance of point D from plane ABC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Use volume of pyramid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x area of base x perpendicular height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362" y="5063317"/>
                <a:ext cx="7609776" cy="1315873"/>
              </a:xfrm>
              <a:prstGeom prst="rect">
                <a:avLst/>
              </a:prstGeom>
              <a:blipFill rotWithShape="1">
                <a:blip r:embed="rId3"/>
                <a:stretch>
                  <a:fillRect l="-641" t="-1860" b="-27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FAFB3E99-B70E-42E8-B7CE-E5B1428C6822}"/>
              </a:ext>
            </a:extLst>
          </p:cNvPr>
          <p:cNvSpPr/>
          <p:nvPr/>
        </p:nvSpPr>
        <p:spPr>
          <a:xfrm>
            <a:off x="7942521" y="4625163"/>
            <a:ext cx="1085613" cy="520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93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780272" y="414700"/>
            <a:ext cx="2052494" cy="1936744"/>
            <a:chOff x="0" y="0"/>
            <a:chExt cx="2061652" cy="1919036"/>
          </a:xfrm>
        </p:grpSpPr>
        <p:grpSp>
          <p:nvGrpSpPr>
            <p:cNvPr id="4" name="Group 3"/>
            <p:cNvGrpSpPr/>
            <p:nvPr/>
          </p:nvGrpSpPr>
          <p:grpSpPr>
            <a:xfrm>
              <a:off x="321467" y="273210"/>
              <a:ext cx="1476375" cy="1416835"/>
              <a:chOff x="321467" y="273210"/>
              <a:chExt cx="1479777" cy="1433846"/>
            </a:xfrm>
          </p:grpSpPr>
          <p:sp>
            <p:nvSpPr>
              <p:cNvPr id="9" name="Isosceles Triangle 8"/>
              <p:cNvSpPr/>
              <p:nvPr/>
            </p:nvSpPr>
            <p:spPr>
              <a:xfrm>
                <a:off x="321467" y="975672"/>
                <a:ext cx="1479777" cy="731384"/>
              </a:xfrm>
              <a:prstGeom prst="triangle">
                <a:avLst>
                  <a:gd name="adj" fmla="val 79268"/>
                </a:avLst>
              </a:prstGeom>
              <a:solidFill>
                <a:schemeClr val="bg2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GB" sz="1100" dirty="0"/>
              </a:p>
            </p:txBody>
          </p:sp>
          <p:cxnSp>
            <p:nvCxnSpPr>
              <p:cNvPr id="10" name="Straight Connector 9"/>
              <p:cNvCxnSpPr>
                <a:stCxn id="9" idx="2"/>
              </p:cNvCxnSpPr>
              <p:nvPr/>
            </p:nvCxnSpPr>
            <p:spPr>
              <a:xfrm flipV="1">
                <a:off x="321467" y="273210"/>
                <a:ext cx="147977" cy="14338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endCxn id="9" idx="4"/>
              </p:cNvCxnSpPr>
              <p:nvPr/>
            </p:nvCxnSpPr>
            <p:spPr>
              <a:xfrm>
                <a:off x="472318" y="292296"/>
                <a:ext cx="1328926" cy="141476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endCxn id="9" idx="0"/>
              </p:cNvCxnSpPr>
              <p:nvPr/>
            </p:nvCxnSpPr>
            <p:spPr>
              <a:xfrm>
                <a:off x="468191" y="283237"/>
                <a:ext cx="1025995" cy="69243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TextBox 14"/>
            <p:cNvSpPr txBox="1"/>
            <p:nvPr/>
          </p:nvSpPr>
          <p:spPr>
            <a:xfrm>
              <a:off x="0" y="1566990"/>
              <a:ext cx="315984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" name="TextBox 15"/>
            <p:cNvSpPr txBox="1"/>
            <p:nvPr/>
          </p:nvSpPr>
          <p:spPr>
            <a:xfrm>
              <a:off x="1763814" y="1576506"/>
              <a:ext cx="297838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7" name="TextBox 16"/>
            <p:cNvSpPr txBox="1"/>
            <p:nvPr/>
          </p:nvSpPr>
          <p:spPr>
            <a:xfrm>
              <a:off x="1511376" y="728718"/>
              <a:ext cx="292837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8" name="TextBox 17"/>
            <p:cNvSpPr txBox="1"/>
            <p:nvPr/>
          </p:nvSpPr>
          <p:spPr>
            <a:xfrm>
              <a:off x="195246" y="0"/>
              <a:ext cx="314253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D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45814" y="439779"/>
                <a:ext cx="6949038" cy="5675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Determine the vectors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i="1">
                            <a:latin typeface="Cambria Math"/>
                          </a:rPr>
                          <m:t>𝐴</m:t>
                        </m:r>
                        <m:r>
                          <a:rPr lang="en-GB" b="0" i="1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Determine the angle between them using: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br>
                  <a:rPr lang="en-GB" dirty="0">
                    <a:latin typeface="Comic Sans MS" panose="030F0702030302020204" pitchFamily="66" charset="0"/>
                  </a:rPr>
                </a:br>
                <a:r>
                  <a:rPr lang="en-GB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acc>
                              <m:accPr>
                                <m:chr m:val="̅"/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accPr>
                              <m:e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𝐴𝐵</m:t>
                                </m:r>
                              </m:e>
                            </m:acc>
                            <m:r>
                              <a:rPr lang="en-GB" b="0" i="1" smtClean="0">
                                <a:latin typeface="Cambria Math"/>
                              </a:rPr>
                              <m:t>.</m:t>
                            </m:r>
                            <m:acc>
                              <m:accPr>
                                <m:chr m:val="̅"/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𝐴𝐶</m:t>
                                </m:r>
                              </m:e>
                            </m:acc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𝐴𝐵</m:t>
                                    </m:r>
                                  </m:e>
                                </m:acc>
                              </m:e>
                            </m:d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×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GB" b="0" i="1" smtClean="0">
                                        <a:latin typeface="Cambria Math"/>
                                        <a:ea typeface="Cambria Math"/>
                                      </a:rPr>
                                      <m:t>𝐴𝐶</m:t>
                                    </m:r>
                                  </m:e>
                                </m:acc>
                              </m:e>
                            </m:d>
                          </m:den>
                        </m:f>
                      </m:e>
                    </m:func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:r>
                  <a:rPr lang="en-GB" sz="1400" dirty="0">
                    <a:latin typeface="Comic Sans MS" panose="030F0702030302020204" pitchFamily="66" charset="0"/>
                  </a:rPr>
                  <a:t>(dot product)</a:t>
                </a:r>
                <a:br>
                  <a:rPr lang="en-GB" sz="1400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Then area = “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𝑎𝑏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e>
                    </m:func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”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Next, find the unit vector perpendicular to plane ABC,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bar>
                          <m:bar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e>
                        </m:bar>
                      </m:e>
                    </m:acc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br>
                  <a:rPr lang="en-GB" dirty="0">
                    <a:latin typeface="Comic Sans MS" panose="030F0702030302020204" pitchFamily="66" charset="0"/>
                  </a:rPr>
                </a:br>
                <a:r>
                  <a:rPr lang="en-GB" dirty="0">
                    <a:latin typeface="Comic Sans MS" panose="030F0702030302020204" pitchFamily="66" charset="0"/>
                  </a:rPr>
                  <a:t>(This could use some inspired detective work if you do not know the cross product.)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The perpendicular distance is given by 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br>
                  <a:rPr lang="en-GB" dirty="0">
                    <a:latin typeface="Comic Sans MS" panose="030F0702030302020204" pitchFamily="66" charset="0"/>
                  </a:rPr>
                </a:br>
                <a:r>
                  <a:rPr lang="en-GB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b="0" i="1" smtClean="0">
                            <a:latin typeface="Cambria Math"/>
                          </a:rPr>
                          <m:t>𝐴𝐷</m:t>
                        </m:r>
                      </m:e>
                    </m:acc>
                    <m:r>
                      <a:rPr lang="en-GB" b="0" i="1" smtClean="0">
                        <a:latin typeface="Cambria Math"/>
                      </a:rPr>
                      <m:t>.</m:t>
                    </m:r>
                    <m:acc>
                      <m:accPr>
                        <m:chr m:val="̂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bar>
                          <m:bar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</m:e>
                        </m:bar>
                      </m:e>
                    </m:acc>
                  </m:oMath>
                </a14:m>
                <a:br>
                  <a:rPr lang="en-GB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Now simply determine the volume.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814" y="439779"/>
                <a:ext cx="6949038" cy="5675143"/>
              </a:xfrm>
              <a:prstGeom prst="rect">
                <a:avLst/>
              </a:prstGeom>
              <a:blipFill rotWithShape="1">
                <a:blip r:embed="rId2"/>
                <a:stretch>
                  <a:fillRect l="-789" t="-4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509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780272" y="414700"/>
            <a:ext cx="2052494" cy="1936744"/>
            <a:chOff x="0" y="0"/>
            <a:chExt cx="2061652" cy="1919036"/>
          </a:xfrm>
        </p:grpSpPr>
        <p:grpSp>
          <p:nvGrpSpPr>
            <p:cNvPr id="4" name="Group 3"/>
            <p:cNvGrpSpPr/>
            <p:nvPr/>
          </p:nvGrpSpPr>
          <p:grpSpPr>
            <a:xfrm>
              <a:off x="321467" y="273210"/>
              <a:ext cx="1476375" cy="1416835"/>
              <a:chOff x="321467" y="273210"/>
              <a:chExt cx="1479777" cy="1433846"/>
            </a:xfrm>
          </p:grpSpPr>
          <p:sp>
            <p:nvSpPr>
              <p:cNvPr id="9" name="Isosceles Triangle 8"/>
              <p:cNvSpPr/>
              <p:nvPr/>
            </p:nvSpPr>
            <p:spPr>
              <a:xfrm>
                <a:off x="321467" y="975672"/>
                <a:ext cx="1479777" cy="731384"/>
              </a:xfrm>
              <a:prstGeom prst="triangle">
                <a:avLst>
                  <a:gd name="adj" fmla="val 79268"/>
                </a:avLst>
              </a:prstGeom>
              <a:solidFill>
                <a:schemeClr val="bg2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GB" sz="1100" dirty="0"/>
              </a:p>
            </p:txBody>
          </p:sp>
          <p:cxnSp>
            <p:nvCxnSpPr>
              <p:cNvPr id="10" name="Straight Connector 9"/>
              <p:cNvCxnSpPr>
                <a:stCxn id="9" idx="2"/>
              </p:cNvCxnSpPr>
              <p:nvPr/>
            </p:nvCxnSpPr>
            <p:spPr>
              <a:xfrm flipV="1">
                <a:off x="321467" y="273210"/>
                <a:ext cx="147977" cy="14338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endCxn id="9" idx="4"/>
              </p:cNvCxnSpPr>
              <p:nvPr/>
            </p:nvCxnSpPr>
            <p:spPr>
              <a:xfrm>
                <a:off x="472318" y="292296"/>
                <a:ext cx="1328926" cy="141476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endCxn id="9" idx="0"/>
              </p:cNvCxnSpPr>
              <p:nvPr/>
            </p:nvCxnSpPr>
            <p:spPr>
              <a:xfrm>
                <a:off x="468191" y="283237"/>
                <a:ext cx="1025995" cy="69243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TextBox 14"/>
            <p:cNvSpPr txBox="1"/>
            <p:nvPr/>
          </p:nvSpPr>
          <p:spPr>
            <a:xfrm>
              <a:off x="0" y="1566990"/>
              <a:ext cx="315984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" name="TextBox 15"/>
            <p:cNvSpPr txBox="1"/>
            <p:nvPr/>
          </p:nvSpPr>
          <p:spPr>
            <a:xfrm>
              <a:off x="1763814" y="1576506"/>
              <a:ext cx="297838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7" name="TextBox 16"/>
            <p:cNvSpPr txBox="1"/>
            <p:nvPr/>
          </p:nvSpPr>
          <p:spPr>
            <a:xfrm>
              <a:off x="1511376" y="728718"/>
              <a:ext cx="292837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8" name="TextBox 17"/>
            <p:cNvSpPr txBox="1"/>
            <p:nvPr/>
          </p:nvSpPr>
          <p:spPr>
            <a:xfrm>
              <a:off x="195246" y="0"/>
              <a:ext cx="314253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D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45814" y="439779"/>
                <a:ext cx="6949038" cy="4147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Why are all your answers the same, you all had different sets of coordinates?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Compare coordinates and vectors to see if you can spot any  similarities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GB" b="0" i="1" smtClean="0">
                            <a:latin typeface="Cambria Math"/>
                          </a:rPr>
                          <m:t>𝐴𝐵</m:t>
                        </m:r>
                      </m:e>
                    </m:bar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 and  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GB" b="0" i="1" smtClean="0">
                            <a:latin typeface="Cambria Math"/>
                          </a:rPr>
                          <m:t>𝐶𝐷</m:t>
                        </m:r>
                      </m:e>
                    </m:bar>
                    <m:r>
                      <a:rPr lang="en-GB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i="1">
                                  <a:latin typeface="Cambria Math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 in all cases!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Closer inspection will show that all the points A and B lie on the same straight line.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>
                    <a:latin typeface="Comic Sans MS" panose="030F0702030302020204" pitchFamily="66" charset="0"/>
                  </a:rPr>
                  <a:t>Similarly, all the points C and D lie on their own straight line.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814" y="439779"/>
                <a:ext cx="6949038" cy="4147867"/>
              </a:xfrm>
              <a:prstGeom prst="rect">
                <a:avLst/>
              </a:prstGeom>
              <a:blipFill rotWithShape="1">
                <a:blip r:embed="rId2"/>
                <a:stretch>
                  <a:fillRect l="-789" t="-587" r="-6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98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780272" y="414700"/>
            <a:ext cx="2052494" cy="1936744"/>
            <a:chOff x="0" y="0"/>
            <a:chExt cx="2061652" cy="1919036"/>
          </a:xfrm>
        </p:grpSpPr>
        <p:grpSp>
          <p:nvGrpSpPr>
            <p:cNvPr id="4" name="Group 3"/>
            <p:cNvGrpSpPr/>
            <p:nvPr/>
          </p:nvGrpSpPr>
          <p:grpSpPr>
            <a:xfrm>
              <a:off x="321467" y="273210"/>
              <a:ext cx="1476375" cy="1416835"/>
              <a:chOff x="321467" y="273210"/>
              <a:chExt cx="1479777" cy="1433846"/>
            </a:xfrm>
          </p:grpSpPr>
          <p:sp>
            <p:nvSpPr>
              <p:cNvPr id="9" name="Isosceles Triangle 8"/>
              <p:cNvSpPr/>
              <p:nvPr/>
            </p:nvSpPr>
            <p:spPr>
              <a:xfrm>
                <a:off x="321467" y="975672"/>
                <a:ext cx="1479777" cy="731384"/>
              </a:xfrm>
              <a:prstGeom prst="triangle">
                <a:avLst>
                  <a:gd name="adj" fmla="val 79268"/>
                </a:avLst>
              </a:prstGeom>
              <a:solidFill>
                <a:schemeClr val="bg2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GB" sz="1100" dirty="0"/>
              </a:p>
            </p:txBody>
          </p:sp>
          <p:cxnSp>
            <p:nvCxnSpPr>
              <p:cNvPr id="10" name="Straight Connector 9"/>
              <p:cNvCxnSpPr>
                <a:stCxn id="9" idx="2"/>
              </p:cNvCxnSpPr>
              <p:nvPr/>
            </p:nvCxnSpPr>
            <p:spPr>
              <a:xfrm flipV="1">
                <a:off x="321467" y="273210"/>
                <a:ext cx="147977" cy="143384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endCxn id="9" idx="4"/>
              </p:cNvCxnSpPr>
              <p:nvPr/>
            </p:nvCxnSpPr>
            <p:spPr>
              <a:xfrm>
                <a:off x="472318" y="292296"/>
                <a:ext cx="1328926" cy="141476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endCxn id="9" idx="0"/>
              </p:cNvCxnSpPr>
              <p:nvPr/>
            </p:nvCxnSpPr>
            <p:spPr>
              <a:xfrm>
                <a:off x="468191" y="283237"/>
                <a:ext cx="1025995" cy="69243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TextBox 14"/>
            <p:cNvSpPr txBox="1"/>
            <p:nvPr/>
          </p:nvSpPr>
          <p:spPr>
            <a:xfrm>
              <a:off x="0" y="1566990"/>
              <a:ext cx="315984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A</a:t>
              </a:r>
            </a:p>
          </p:txBody>
        </p:sp>
        <p:sp>
          <p:nvSpPr>
            <p:cNvPr id="6" name="TextBox 15"/>
            <p:cNvSpPr txBox="1"/>
            <p:nvPr/>
          </p:nvSpPr>
          <p:spPr>
            <a:xfrm>
              <a:off x="1763814" y="1576506"/>
              <a:ext cx="297838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B</a:t>
              </a:r>
            </a:p>
          </p:txBody>
        </p:sp>
        <p:sp>
          <p:nvSpPr>
            <p:cNvPr id="7" name="TextBox 16"/>
            <p:cNvSpPr txBox="1"/>
            <p:nvPr/>
          </p:nvSpPr>
          <p:spPr>
            <a:xfrm>
              <a:off x="1511376" y="728718"/>
              <a:ext cx="292837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C</a:t>
              </a:r>
            </a:p>
          </p:txBody>
        </p:sp>
        <p:sp>
          <p:nvSpPr>
            <p:cNvPr id="8" name="TextBox 17"/>
            <p:cNvSpPr txBox="1"/>
            <p:nvPr/>
          </p:nvSpPr>
          <p:spPr>
            <a:xfrm>
              <a:off x="195246" y="0"/>
              <a:ext cx="314253" cy="342530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400" dirty="0">
                  <a:latin typeface="Comic Sans MS" panose="030F0702030302020204" pitchFamily="66" charset="0"/>
                </a:rPr>
                <a:t>D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45814" y="439779"/>
            <a:ext cx="69490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This highlights the fact that if two line segments on different straight lines in 3D are connected to form a tetrahedron, the volume of the tetrahedron is invariant as the line segments slide along the lines.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988828" y="2636874"/>
            <a:ext cx="6549656" cy="3200400"/>
            <a:chOff x="988828" y="2636874"/>
            <a:chExt cx="6549656" cy="3200400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988828" y="2636874"/>
              <a:ext cx="6298680" cy="49973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648047" y="4019107"/>
              <a:ext cx="5890437" cy="181816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446024" y="2668773"/>
              <a:ext cx="1041991" cy="8506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331105" y="2906237"/>
              <a:ext cx="1041991" cy="8506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-60000" flipV="1">
              <a:off x="2562447" y="5117848"/>
              <a:ext cx="1438936" cy="42171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-60000" flipV="1">
              <a:off x="5607023" y="4185579"/>
              <a:ext cx="1438936" cy="42171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446024" y="2668773"/>
              <a:ext cx="1112852" cy="28833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446024" y="2668773"/>
              <a:ext cx="2558930" cy="24365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488015" y="2753834"/>
              <a:ext cx="70861" cy="27982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488015" y="2753834"/>
              <a:ext cx="1516939" cy="23514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331105" y="2906237"/>
              <a:ext cx="1272347" cy="17135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4331105" y="2906237"/>
              <a:ext cx="2718425" cy="12668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373096" y="2991298"/>
              <a:ext cx="230356" cy="16285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373096" y="2991298"/>
              <a:ext cx="1676434" cy="11817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3246484" y="4110430"/>
            <a:ext cx="2684309" cy="1911510"/>
            <a:chOff x="3246484" y="4110430"/>
            <a:chExt cx="2684309" cy="1911510"/>
          </a:xfrm>
        </p:grpSpPr>
        <p:sp>
          <p:nvSpPr>
            <p:cNvPr id="40" name="TextBox 39"/>
            <p:cNvSpPr txBox="1"/>
            <p:nvPr/>
          </p:nvSpPr>
          <p:spPr>
            <a:xfrm>
              <a:off x="4331105" y="5652608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Same volume</a:t>
              </a: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H="1" flipV="1">
              <a:off x="3246484" y="4928190"/>
              <a:ext cx="1903486" cy="7134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flipV="1">
              <a:off x="5149970" y="4110430"/>
              <a:ext cx="780823" cy="15312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483852" y="6184699"/>
            <a:ext cx="8563848" cy="504035"/>
            <a:chOff x="483852" y="6184699"/>
            <a:chExt cx="8563848" cy="50403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83852" y="6687403"/>
              <a:ext cx="5302799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83852" y="6184699"/>
              <a:ext cx="5302799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83852" y="6687403"/>
              <a:ext cx="1276700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043579" y="6688734"/>
              <a:ext cx="1276700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483852" y="6184699"/>
              <a:ext cx="231765" cy="5027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715617" y="6184699"/>
              <a:ext cx="1044935" cy="5027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2043579" y="6184699"/>
              <a:ext cx="2671544" cy="5027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3320279" y="6184699"/>
              <a:ext cx="1394844" cy="5027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4268828" y="6377480"/>
              <a:ext cx="47788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>
                  <a:latin typeface="Comic Sans MS" panose="030F0702030302020204" pitchFamily="66" charset="0"/>
                </a:rPr>
                <a:t>It’s analogous to these triangles having the same area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476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077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originals of the worksheets are in the spreadsheet</a:t>
            </a:r>
            <a:br>
              <a:rPr lang="en-GB" dirty="0"/>
            </a:br>
            <a:br>
              <a:rPr lang="en-GB" dirty="0"/>
            </a:br>
            <a:endParaRPr lang="en-GB" dirty="0"/>
          </a:p>
          <a:p>
            <a:r>
              <a:rPr lang="en-GB" dirty="0"/>
              <a:t>The Autograph files are for </a:t>
            </a:r>
            <a:r>
              <a:rPr lang="en-GB"/>
              <a:t>viewing in 3D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507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277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 Math</vt:lpstr>
      <vt:lpstr>Comic Sans MS</vt:lpstr>
      <vt:lpstr>Office Theme</vt:lpstr>
      <vt:lpstr>Volume of Tetrahedron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Tetrahedron Nets</dc:title>
  <dc:creator>John</dc:creator>
  <cp:lastModifiedBy>John Burke</cp:lastModifiedBy>
  <cp:revision>21</cp:revision>
  <dcterms:created xsi:type="dcterms:W3CDTF">2014-09-16T21:37:51Z</dcterms:created>
  <dcterms:modified xsi:type="dcterms:W3CDTF">2020-11-03T12:39:28Z</dcterms:modified>
</cp:coreProperties>
</file>